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6" r:id="rId2"/>
    <p:sldId id="257" r:id="rId3"/>
    <p:sldId id="258" r:id="rId4"/>
    <p:sldId id="259" r:id="rId5"/>
    <p:sldId id="260" r:id="rId6"/>
    <p:sldId id="261" r:id="rId7"/>
    <p:sldId id="267" r:id="rId8"/>
    <p:sldId id="268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Helvetica" panose="020B0604020202020204" pitchFamily="34" charset="0"/>
      <p:regular r:id="rId15"/>
      <p:bold r:id="rId16"/>
      <p:italic r:id="rId17"/>
      <p:boldItalic r:id="rId18"/>
    </p:embeddedFont>
    <p:embeddedFont>
      <p:font typeface="Host Grotesk Medium" panose="020B0604020202020204" charset="0"/>
      <p:regular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863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https://pixabay.com/en/macbook-apple-imac-computer-screen-606763/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E7AB6E-7A38-1B76-F4C1-AB3C45879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247C6C-6795-EA14-5F26-9D007BCF11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5AB125-4B99-2972-F987-7AED12B518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AC415A-B3FA-8724-43F6-4345E156D5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901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3BAA2-060E-4BF5-0C87-629E9C4AB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7D0B4D-5EAE-EF2A-9645-E84F51A0F2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749EF7-EAA9-A378-CE34-D88756323D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BC2E1-17F7-DB70-D644-598084CD10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7844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00000000-1234-1234-1234-123412341234}" type="slidenum">
              <a:rPr lang="en-GB" smtClean="0"/>
              <a:pPr algn="ctr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6188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accent2">
              <a:lumMod val="10000"/>
              <a:lumOff val="90000"/>
              <a:alpha val="53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146280" tIns="146280" rIns="146280" bIns="146280" anchor="ctr" anchorCtr="0">
            <a:noAutofit/>
            <a:scene3d>
              <a:camera prst="orthographicFront"/>
              <a:lightRig rig="threePt" dir="t"/>
            </a:scene3d>
          </a:bodyPr>
          <a:lstStyle/>
          <a:p>
            <a:pPr algn="ctr"/>
            <a:endParaRPr sz="288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3" name="Google Shape;163;p30"/>
          <p:cNvSpPr txBox="1"/>
          <p:nvPr/>
        </p:nvSpPr>
        <p:spPr>
          <a:xfrm>
            <a:off x="233444" y="2817599"/>
            <a:ext cx="13719810" cy="1748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pPr algn="ctr"/>
            <a:r>
              <a:rPr lang="en-US" sz="4480" b="1" i="1">
                <a:solidFill>
                  <a:srgbClr val="FF0000"/>
                </a:solidFill>
                <a:latin typeface="Montserrat" panose="00000500000000000000" pitchFamily="2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PHÁT TRIỂN WEBSITE ĐỒ THỜI TRANG </a:t>
            </a:r>
          </a:p>
          <a:p>
            <a:pPr algn="ctr"/>
            <a:r>
              <a:rPr lang="en-US" sz="4480" b="1" i="1">
                <a:solidFill>
                  <a:srgbClr val="FF0000"/>
                </a:solidFill>
                <a:latin typeface="Montserrat" panose="00000500000000000000" pitchFamily="2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TÍCH HỢP AI THỬ ĐỒ ẢO</a:t>
            </a:r>
            <a:endParaRPr lang="vi-VN" sz="4480" b="1" i="1" dirty="0">
              <a:solidFill>
                <a:srgbClr val="FF0000"/>
              </a:solidFill>
              <a:latin typeface="Montserrat" panose="00000500000000000000" pitchFamily="2" charset="0"/>
              <a:ea typeface="Trebuchet MS" panose="020B0603020202020204"/>
              <a:cs typeface="Helvetica" panose="020B0604020202020204" pitchFamily="34" charset="0"/>
              <a:sym typeface="Trebuchet MS" panose="020B0603020202020204"/>
            </a:endParaRPr>
          </a:p>
        </p:txBody>
      </p:sp>
      <p:sp>
        <p:nvSpPr>
          <p:cNvPr id="164" name="Google Shape;164;p30"/>
          <p:cNvSpPr txBox="1"/>
          <p:nvPr/>
        </p:nvSpPr>
        <p:spPr>
          <a:xfrm>
            <a:off x="2777550" y="1408299"/>
            <a:ext cx="10252650" cy="760646"/>
          </a:xfrm>
          <a:prstGeom prst="rect">
            <a:avLst/>
          </a:prstGeom>
          <a:solidFill>
            <a:schemeClr val="accent2">
              <a:lumMod val="10000"/>
              <a:lumOff val="90000"/>
              <a:alpha val="0"/>
            </a:schemeClr>
          </a:solidFill>
          <a:ln>
            <a:noFill/>
          </a:ln>
        </p:spPr>
        <p:txBody>
          <a:bodyPr spcFirstLastPara="1" wrap="square" lIns="146280" tIns="146280" rIns="146280" bIns="146280" anchor="t" anchorCtr="0">
            <a:noAutofit/>
          </a:bodyPr>
          <a:lstStyle/>
          <a:p>
            <a:pPr algn="ctr"/>
            <a:r>
              <a:rPr lang="en-US" sz="4480" b="1" dirty="0">
                <a:solidFill>
                  <a:srgbClr val="FFC000"/>
                </a:solidFill>
                <a:latin typeface="Montserrat" panose="00000500000000000000" pitchFamily="2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BÁO CÁO </a:t>
            </a:r>
            <a:r>
              <a:rPr lang="vi-VN" altLang="en-US" sz="4480" b="1" dirty="0">
                <a:solidFill>
                  <a:srgbClr val="FFC000"/>
                </a:solidFill>
                <a:latin typeface="Montserrat" panose="00000500000000000000" pitchFamily="2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ĐỒ </a:t>
            </a:r>
            <a:r>
              <a:rPr lang="vi-VN" altLang="en-US" sz="4480" b="1">
                <a:solidFill>
                  <a:srgbClr val="FFC000"/>
                </a:solidFill>
                <a:latin typeface="Montserrat" panose="00000500000000000000" pitchFamily="2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ÁN </a:t>
            </a:r>
            <a:r>
              <a:rPr lang="en-US" altLang="en-US" sz="4480" b="1">
                <a:solidFill>
                  <a:srgbClr val="FFC000"/>
                </a:solidFill>
                <a:latin typeface="Montserrat" panose="00000500000000000000" pitchFamily="2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TỐT NGHIỆP</a:t>
            </a:r>
            <a:endParaRPr lang="vi-VN" altLang="en-US" sz="4480" b="1" dirty="0">
              <a:solidFill>
                <a:srgbClr val="FFC000"/>
              </a:solidFill>
              <a:latin typeface="Montserrat" panose="00000500000000000000" pitchFamily="2" charset="0"/>
              <a:ea typeface="Trebuchet MS" panose="020B0603020202020204"/>
              <a:cs typeface="Helvetica" panose="020B0604020202020204" pitchFamily="34" charset="0"/>
              <a:sym typeface="Trebuchet MS" panose="020B0603020202020204"/>
            </a:endParaRPr>
          </a:p>
        </p:txBody>
      </p:sp>
      <p:sp>
        <p:nvSpPr>
          <p:cNvPr id="166" name="Google Shape;166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pPr algn="ctr"/>
            <a:fld id="{00000000-1234-1234-1234-123412341234}" type="slidenum">
              <a:rPr lang="en-GB"/>
              <a:pPr algn="ctr"/>
              <a:t>1</a:t>
            </a:fld>
            <a:endParaRPr lang="en-GB"/>
          </a:p>
        </p:txBody>
      </p:sp>
      <p:sp>
        <p:nvSpPr>
          <p:cNvPr id="167" name="Google Shape;167;p30"/>
          <p:cNvSpPr txBox="1"/>
          <p:nvPr/>
        </p:nvSpPr>
        <p:spPr>
          <a:xfrm>
            <a:off x="2001030" y="5949050"/>
            <a:ext cx="5314170" cy="56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880" b="1">
                <a:latin typeface="Montserrat" panose="00000500000000000000" pitchFamily="2" charset="0"/>
                <a:cs typeface="Helvetica" panose="020B0604020202020204" pitchFamily="34" charset="0"/>
              </a:rPr>
              <a:t>Sinh viên thực hiện</a:t>
            </a:r>
            <a:br>
              <a:rPr lang="en-US" sz="2880" b="1">
                <a:latin typeface="Montserrat" panose="00000500000000000000" pitchFamily="2" charset="0"/>
                <a:cs typeface="Helvetica" panose="020B0604020202020204" pitchFamily="34" charset="0"/>
              </a:rPr>
            </a:br>
            <a:endParaRPr lang="en-US" sz="2880" b="1">
              <a:latin typeface="Montserrat" panose="00000500000000000000" pitchFamily="2" charset="0"/>
              <a:cs typeface="Helvetica" panose="020B060402020202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240" b="1" i="1">
                <a:highlight>
                  <a:srgbClr val="00FFFF"/>
                </a:highlight>
                <a:latin typeface="Montserrat" panose="00000500000000000000" pitchFamily="2" charset="0"/>
                <a:cs typeface="Helvetica" panose="020B0604020202020204" pitchFamily="34" charset="0"/>
              </a:rPr>
              <a:t>Tô Văn Tới – 110121252 – DA21TTA</a:t>
            </a:r>
          </a:p>
          <a:p>
            <a:pPr>
              <a:lnSpc>
                <a:spcPct val="90000"/>
              </a:lnSpc>
            </a:pPr>
            <a:endParaRPr lang="en-US" sz="1920" dirty="0">
              <a:solidFill>
                <a:schemeClr val="lt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444" y="321684"/>
            <a:ext cx="2088392" cy="2088392"/>
          </a:xfrm>
          <a:prstGeom prst="rect">
            <a:avLst/>
          </a:prstGeom>
        </p:spPr>
      </p:pic>
      <p:sp>
        <p:nvSpPr>
          <p:cNvPr id="2" name="Google Shape;167;p30">
            <a:extLst>
              <a:ext uri="{FF2B5EF4-FFF2-40B4-BE49-F238E27FC236}">
                <a16:creationId xmlns:a16="http://schemas.microsoft.com/office/drawing/2014/main" id="{A7168984-6AED-4BBD-475E-574632823F81}"/>
              </a:ext>
            </a:extLst>
          </p:cNvPr>
          <p:cNvSpPr txBox="1"/>
          <p:nvPr/>
        </p:nvSpPr>
        <p:spPr>
          <a:xfrm>
            <a:off x="8246346" y="5949050"/>
            <a:ext cx="4383024" cy="565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80" tIns="146280" rIns="146280" bIns="14628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880" b="1">
                <a:latin typeface="Montserrat" panose="00000500000000000000" pitchFamily="2" charset="0"/>
                <a:cs typeface="Helvetica" panose="020B0604020202020204" pitchFamily="34" charset="0"/>
              </a:rPr>
              <a:t>Giáo viên hướng dẫn</a:t>
            </a:r>
            <a:br>
              <a:rPr lang="en-US" sz="2880" b="1">
                <a:latin typeface="Montserrat" panose="00000500000000000000" pitchFamily="2" charset="0"/>
                <a:cs typeface="Helvetica" panose="020B0604020202020204" pitchFamily="34" charset="0"/>
              </a:rPr>
            </a:br>
            <a:endParaRPr lang="en-US" sz="2880" b="1" dirty="0">
              <a:latin typeface="Montserrat" panose="00000500000000000000" pitchFamily="2" charset="0"/>
              <a:cs typeface="Helvetica" panose="020B060402020202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560" b="1" i="1">
                <a:highlight>
                  <a:srgbClr val="00FFFF"/>
                </a:highlight>
                <a:latin typeface="Montserrat" panose="00000500000000000000" pitchFamily="2" charset="0"/>
                <a:cs typeface="Helvetica" panose="020B0604020202020204" pitchFamily="34" charset="0"/>
              </a:rPr>
              <a:t>T.s Phạm Minh Đương</a:t>
            </a:r>
          </a:p>
          <a:p>
            <a:pPr>
              <a:lnSpc>
                <a:spcPct val="90000"/>
              </a:lnSpc>
            </a:pPr>
            <a:endParaRPr lang="en-US" sz="1920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C721E3-0C9B-EC89-2E95-1FD1CAF88D7F}"/>
              </a:ext>
            </a:extLst>
          </p:cNvPr>
          <p:cNvSpPr txBox="1"/>
          <p:nvPr/>
        </p:nvSpPr>
        <p:spPr>
          <a:xfrm>
            <a:off x="6172200" y="7575853"/>
            <a:ext cx="2994659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60" b="1" i="1">
                <a:solidFill>
                  <a:srgbClr val="FF0000"/>
                </a:solidFill>
              </a:rPr>
              <a:t>KHOÁ 2021-2025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8980" y="321350"/>
            <a:ext cx="2921794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Mô Hình Hoạt Động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408980" y="978575"/>
            <a:ext cx="2420064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Mô Hình Hoạt Động Hệ Thống</a:t>
            </a:r>
            <a:endParaRPr lang="en-US" sz="1400" b="1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980" y="1329095"/>
            <a:ext cx="5667729" cy="318804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08980" y="4952716"/>
            <a:ext cx="5540407" cy="80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Khách hàng truy cập, tìm kiếm, xem chi </a:t>
            </a: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tiết </a:t>
            </a:r>
            <a:b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sản 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phẩm, thử đồ ảo</a:t>
            </a: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thêm 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vào </a:t>
            </a: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giỏ hàng 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và thanh toán.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769803" y="945733"/>
            <a:ext cx="2497693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Mô Hình Hoạt Động Chatbot AI</a:t>
            </a:r>
            <a:endParaRPr lang="en-US" sz="1400" b="1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9208" y="1358941"/>
            <a:ext cx="5667728" cy="318804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512741" y="1312917"/>
            <a:ext cx="2193464" cy="124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Chatbot </a:t>
            </a: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tiếp nhận</a:t>
            </a:r>
            <a:b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câu hỏi,phân tích </a:t>
            </a:r>
            <a:b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ngữ 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nghĩa</a:t>
            </a: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xác</a:t>
            </a:r>
            <a:b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định </a:t>
            </a: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ý định và </a:t>
            </a:r>
            <a:b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thực 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thể</a:t>
            </a: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sau đó</a:t>
            </a:r>
            <a:b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tạo câu trả </a:t>
            </a: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lời </a:t>
            </a:r>
            <a:b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phù 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hợp.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6769208" y="4741121"/>
            <a:ext cx="2498288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Mô Hình Hoạt Động Thử Đồ Ảo</a:t>
            </a:r>
            <a:endParaRPr lang="en-US" sz="1400" b="1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9208" y="5123490"/>
            <a:ext cx="5271061" cy="296492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2228272" y="5123491"/>
            <a:ext cx="2402128" cy="837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Người dùng tải ảnh</a:t>
            </a: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hệ thống gửi yêu cầu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đến FitRoom 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API</a:t>
            </a: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xử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lý ảnh bằng AI, và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0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trả 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về kết quả.</a:t>
            </a:r>
            <a:endParaRPr lang="en-US"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431" y="766286"/>
            <a:ext cx="4345662" cy="527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Giao Diện Khách Hàng</a:t>
            </a:r>
            <a:endParaRPr lang="en-US" sz="3300" b="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51" y="2005013"/>
            <a:ext cx="2126575" cy="2126575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9524" y="2005013"/>
            <a:ext cx="2126694" cy="2126694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1116" y="2005013"/>
            <a:ext cx="2126575" cy="2126575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2589" y="2005013"/>
            <a:ext cx="2126694" cy="2126694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4182" y="2005013"/>
            <a:ext cx="2126575" cy="2126575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05655" y="2005013"/>
            <a:ext cx="2126694" cy="2126694"/>
          </a:xfrm>
          <a:prstGeom prst="rect">
            <a:avLst/>
          </a:prstGeom>
        </p:spPr>
      </p:pic>
      <p:pic>
        <p:nvPicPr>
          <p:cNvPr id="9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8051" y="4266605"/>
            <a:ext cx="2126575" cy="2126575"/>
          </a:xfrm>
          <a:prstGeom prst="rect">
            <a:avLst/>
          </a:prstGeom>
        </p:spPr>
      </p:pic>
      <p:pic>
        <p:nvPicPr>
          <p:cNvPr id="10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59524" y="4266605"/>
            <a:ext cx="2126694" cy="2126694"/>
          </a:xfrm>
          <a:prstGeom prst="rect">
            <a:avLst/>
          </a:prstGeom>
        </p:spPr>
      </p:pic>
      <p:pic>
        <p:nvPicPr>
          <p:cNvPr id="11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1116" y="4266605"/>
            <a:ext cx="2126575" cy="2126575"/>
          </a:xfrm>
          <a:prstGeom prst="rect">
            <a:avLst/>
          </a:prstGeom>
        </p:spPr>
      </p:pic>
      <p:sp>
        <p:nvSpPr>
          <p:cNvPr id="12" name="Text 1"/>
          <p:cNvSpPr/>
          <p:nvPr/>
        </p:nvSpPr>
        <p:spPr>
          <a:xfrm>
            <a:off x="590431" y="6693575"/>
            <a:ext cx="13449538" cy="506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Giao diện khách hàng được thiết kế hiện đại, trực quan, bao gồm trang chủ, đăng ký/đăng nhập, sản phẩm, chi tiết sản phẩm, thử đồ ảo, giỏ hàng, thanh toán, kiểm tra đơn hàng và chat với trợ lý ảo AI.</a:t>
            </a:r>
            <a:endParaRPr lang="en-US"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9016"/>
            <a:ext cx="75360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Kết Luận &amp; Hướng Phát Triển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793790" y="197477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Kết Quả Đạt Được</a:t>
            </a:r>
            <a:endParaRPr lang="en-US" sz="2650" b="1" dirty="0"/>
          </a:p>
        </p:txBody>
      </p:sp>
      <p:sp>
        <p:nvSpPr>
          <p:cNvPr id="4" name="Text 2"/>
          <p:cNvSpPr/>
          <p:nvPr/>
        </p:nvSpPr>
        <p:spPr>
          <a:xfrm>
            <a:off x="793790" y="2626876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Website bán thời trang với giao diện hiện đại, thân thiện.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93790" y="3046333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Tích hợp AI thử đồ ảo và chatbot AI.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93790" y="3465790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Ứng dụng Clean Architecture, MediatR, EF Core.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93790" y="3885247"/>
            <a:ext cx="624470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Chức năng quản lý sản phẩm, khách hàng, đơn hàng đầy đủ.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93790" y="4644866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Giao diện quản trị hiệu quả.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7599521" y="1974771"/>
            <a:ext cx="381881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Kết Quả Chưa Đạt Được</a:t>
            </a:r>
            <a:endParaRPr lang="en-US" sz="2650" b="1" dirty="0"/>
          </a:p>
        </p:txBody>
      </p:sp>
      <p:sp>
        <p:nvSpPr>
          <p:cNvPr id="10" name="Text 8"/>
          <p:cNvSpPr/>
          <p:nvPr/>
        </p:nvSpPr>
        <p:spPr>
          <a:xfrm>
            <a:off x="7599521" y="2626876"/>
            <a:ext cx="624470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Tính năng thử đồ ảo AI còn đơn giản, chưa xử lý đa góc nhìn.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599521" y="3386495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Chatbot AI hạn chế hiểu ngữ cảnh sâu.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599521" y="3805952"/>
            <a:ext cx="624470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Chưa tích hợp đầy đủ thanh toán trực tuyến (VNPay, MoMo, PayPal).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7599521" y="4565571"/>
            <a:ext cx="624470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Chưa triển khai đề xuất sản phẩm thông minh và đánh giá AI.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7599521" y="5325189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Bảo mật và kiểm thử hiệu năng chưa được đầu tư.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793790" y="608480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Hướng Phát Triển</a:t>
            </a:r>
            <a:endParaRPr lang="en-US" sz="2650" b="1" dirty="0"/>
          </a:p>
        </p:txBody>
      </p:sp>
      <p:sp>
        <p:nvSpPr>
          <p:cNvPr id="16" name="Text 14"/>
          <p:cNvSpPr/>
          <p:nvPr/>
        </p:nvSpPr>
        <p:spPr>
          <a:xfrm>
            <a:off x="801409" y="6641917"/>
            <a:ext cx="130428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Ứng dụng AI/ML phân tích hành vi khách hàng, xây dựng chương trình tích điểm, mở rộng phương thức thanh toán, xây dựng ứng dụng mobile, tích hợp chia sẻ mạng xã hội.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4750" y="8339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Đặt Vấn Đề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854750" y="2239644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Thương mại điện tử thời trang phát triển nhanh chóng, nhưng việc không thể thử đồ trực tiếp là rào cản lớn.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854750" y="3267968"/>
            <a:ext cx="6407944" cy="1813318"/>
          </a:xfrm>
          <a:prstGeom prst="roundRect">
            <a:avLst>
              <a:gd name="adj" fmla="val 5653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750" y="3267968"/>
            <a:ext cx="60960" cy="168533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73004" y="3525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Thử đồ ảo AI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73004" y="4015680"/>
            <a:ext cx="583239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Ứng dụng AI như TryOnGAN mô phỏng hình ảnh người mặc quần áo ảo, mang lại trải nghiệm chân thực.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7489508" y="3267968"/>
            <a:ext cx="6408063" cy="1813318"/>
          </a:xfrm>
          <a:prstGeom prst="roundRect">
            <a:avLst>
              <a:gd name="adj" fmla="val 5653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9508" y="3267968"/>
            <a:ext cx="60960" cy="168533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807762" y="3525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Chatbot AI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807762" y="4015680"/>
            <a:ext cx="5832515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Sử dụng NLP để tương tác như nhân viên tư vấn chuyên nghiệp, giải đáp thắc mắc.</a:t>
            </a:r>
            <a:endParaRPr lang="en-US" sz="2000" dirty="0"/>
          </a:p>
        </p:txBody>
      </p:sp>
      <p:sp>
        <p:nvSpPr>
          <p:cNvPr id="12" name="Text 8"/>
          <p:cNvSpPr/>
          <p:nvPr/>
        </p:nvSpPr>
        <p:spPr>
          <a:xfrm>
            <a:off x="793790" y="5793819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Đề tài này giải quyết nhu cầu người tiêu dùng hiện đại và ứng dụng công nghệ tiên tiến vào hệ thống phần mềm.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833" y="670506"/>
            <a:ext cx="85378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Mục Tiêu &amp; Phạm Vi Nghiên Cứu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62833" y="179879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i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Mục Tiêu</a:t>
            </a:r>
            <a:endParaRPr lang="en-US" sz="2650" b="1" i="1" dirty="0"/>
          </a:p>
        </p:txBody>
      </p:sp>
      <p:sp>
        <p:nvSpPr>
          <p:cNvPr id="4" name="Text 2"/>
          <p:cNvSpPr/>
          <p:nvPr/>
        </p:nvSpPr>
        <p:spPr>
          <a:xfrm>
            <a:off x="762833" y="3258123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Xây dựng website TMĐT giao diện hiện đại, thân thiện.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62833" y="3677580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Tích hợp tính năng thử đồ ảo AI.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62833" y="4097038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Phát triển/tích hợp chatbot AI tương tác tự nhiên.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62833" y="4516495"/>
            <a:ext cx="624470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Quản lý sản phẩm, người dùng, đơn hàng, thanh toán hiệu quả.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62833" y="5276114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Đảm bảo khả năng mở rộng hệ thống trong tương lai.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7599521" y="179879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i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Phạm Vi</a:t>
            </a:r>
            <a:endParaRPr lang="en-US" sz="2650" b="1" i="1" dirty="0"/>
          </a:p>
        </p:txBody>
      </p:sp>
      <p:sp>
        <p:nvSpPr>
          <p:cNvPr id="10" name="Text 8"/>
          <p:cNvSpPr/>
          <p:nvPr/>
        </p:nvSpPr>
        <p:spPr>
          <a:xfrm>
            <a:off x="7599521" y="3258123"/>
            <a:ext cx="624470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Chức năng: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Đăng ký/đăng nhập, quản lý sản phẩm, giỏ hàng, thanh toán, thử đồ ảo, chatbot.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599521" y="4017742"/>
            <a:ext cx="624470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Công nghệ: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ReactJS (frontend), ASP.NET Core (backend), Python (AI).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599521" y="4777361"/>
            <a:ext cx="624470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AI:</a:t>
            </a:r>
            <a:r>
              <a:rPr lang="en-US" sz="20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Mô hình thử đồ ảo TryOnGAN, chatbot AI Gemini.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4803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Hệ thống Thử </a:t>
            </a:r>
            <a:r>
              <a:rPr lang="en-US" sz="28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Đồ Ảo</a:t>
            </a:r>
            <a:endParaRPr lang="en-US" sz="2800" b="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1133" y="787957"/>
            <a:ext cx="10703286" cy="713552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835" y="8823365"/>
            <a:ext cx="13836729" cy="170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Công nghệ thử đồ ảo (Virtual Try-On) đang phát triển mạnh mẽ, cho phép ghép quần áo kỹ thuật số lên cơ thể người trong ảnh.</a:t>
            </a:r>
            <a:endParaRPr lang="en-US" sz="850" dirty="0"/>
          </a:p>
        </p:txBody>
      </p:sp>
      <p:sp>
        <p:nvSpPr>
          <p:cNvPr id="5" name="Shape 2"/>
          <p:cNvSpPr/>
          <p:nvPr/>
        </p:nvSpPr>
        <p:spPr>
          <a:xfrm>
            <a:off x="7307580" y="9121021"/>
            <a:ext cx="15240" cy="3386138"/>
          </a:xfrm>
          <a:prstGeom prst="roundRect">
            <a:avLst>
              <a:gd name="adj" fmla="val 312558"/>
            </a:avLst>
          </a:prstGeom>
          <a:solidFill>
            <a:srgbClr val="BFD3D8"/>
          </a:solidFill>
          <a:ln/>
        </p:spPr>
      </p:sp>
      <p:sp>
        <p:nvSpPr>
          <p:cNvPr id="6" name="Shape 3"/>
          <p:cNvSpPr/>
          <p:nvPr/>
        </p:nvSpPr>
        <p:spPr>
          <a:xfrm>
            <a:off x="6862703" y="9240917"/>
            <a:ext cx="340162" cy="15240"/>
          </a:xfrm>
          <a:prstGeom prst="roundRect">
            <a:avLst>
              <a:gd name="adj" fmla="val 312558"/>
            </a:avLst>
          </a:prstGeom>
          <a:solidFill>
            <a:srgbClr val="BFD3D8"/>
          </a:solidFill>
          <a:ln/>
        </p:spPr>
      </p:sp>
      <p:sp>
        <p:nvSpPr>
          <p:cNvPr id="7" name="Shape 4"/>
          <p:cNvSpPr/>
          <p:nvPr/>
        </p:nvSpPr>
        <p:spPr>
          <a:xfrm>
            <a:off x="7187625" y="9121021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30130" y="9142214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3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1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5330666" y="915995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VITON (2017)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396835" y="9405104"/>
            <a:ext cx="6351389" cy="170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0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Sử dụng segmentation và U-Net để tạo ảnh thô và tinh chỉnh.</a:t>
            </a:r>
            <a:endParaRPr lang="en-US" sz="850" dirty="0"/>
          </a:p>
        </p:txBody>
      </p:sp>
      <p:sp>
        <p:nvSpPr>
          <p:cNvPr id="11" name="Shape 8"/>
          <p:cNvSpPr/>
          <p:nvPr/>
        </p:nvSpPr>
        <p:spPr>
          <a:xfrm>
            <a:off x="7427535" y="9921359"/>
            <a:ext cx="340162" cy="15240"/>
          </a:xfrm>
          <a:prstGeom prst="roundRect">
            <a:avLst>
              <a:gd name="adj" fmla="val 312558"/>
            </a:avLst>
          </a:prstGeom>
          <a:solidFill>
            <a:srgbClr val="BFD3D8"/>
          </a:solidFill>
          <a:ln/>
        </p:spPr>
      </p:sp>
      <p:sp>
        <p:nvSpPr>
          <p:cNvPr id="12" name="Shape 9"/>
          <p:cNvSpPr/>
          <p:nvPr/>
        </p:nvSpPr>
        <p:spPr>
          <a:xfrm>
            <a:off x="7187625" y="9801463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30130" y="9822656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3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2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7882176" y="9840397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VITON-HD (2021)</a:t>
            </a:r>
            <a:endParaRPr lang="en-US" sz="1100" dirty="0"/>
          </a:p>
        </p:txBody>
      </p:sp>
      <p:sp>
        <p:nvSpPr>
          <p:cNvPr id="15" name="Text 12"/>
          <p:cNvSpPr/>
          <p:nvPr/>
        </p:nvSpPr>
        <p:spPr>
          <a:xfrm>
            <a:off x="7882176" y="10085546"/>
            <a:ext cx="6351389" cy="170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Nâng cấp lên độ phân giải cao (1024x768) với ALIAS normalization.</a:t>
            </a:r>
            <a:endParaRPr lang="en-US" sz="850" dirty="0"/>
          </a:p>
        </p:txBody>
      </p:sp>
      <p:sp>
        <p:nvSpPr>
          <p:cNvPr id="16" name="Shape 13"/>
          <p:cNvSpPr/>
          <p:nvPr/>
        </p:nvSpPr>
        <p:spPr>
          <a:xfrm>
            <a:off x="6862703" y="10507861"/>
            <a:ext cx="340162" cy="15240"/>
          </a:xfrm>
          <a:prstGeom prst="roundRect">
            <a:avLst>
              <a:gd name="adj" fmla="val 312558"/>
            </a:avLst>
          </a:prstGeom>
          <a:solidFill>
            <a:srgbClr val="BFD3D8"/>
          </a:solidFill>
          <a:ln/>
        </p:spPr>
      </p:sp>
      <p:sp>
        <p:nvSpPr>
          <p:cNvPr id="17" name="Shape 14"/>
          <p:cNvSpPr/>
          <p:nvPr/>
        </p:nvSpPr>
        <p:spPr>
          <a:xfrm>
            <a:off x="7187625" y="10387965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30130" y="10409158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3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3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5330666" y="1042689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C-VTON (2022)</a:t>
            </a:r>
            <a:endParaRPr lang="en-US" sz="1100" dirty="0"/>
          </a:p>
        </p:txBody>
      </p:sp>
      <p:sp>
        <p:nvSpPr>
          <p:cNvPr id="20" name="Text 17"/>
          <p:cNvSpPr/>
          <p:nvPr/>
        </p:nvSpPr>
        <p:spPr>
          <a:xfrm>
            <a:off x="396835" y="10672048"/>
            <a:ext cx="6351389" cy="170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0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Cải tiến với thông tin ngữ cảnh và ghép hình hình học.</a:t>
            </a:r>
            <a:endParaRPr lang="en-US" sz="850" dirty="0"/>
          </a:p>
        </p:txBody>
      </p:sp>
      <p:sp>
        <p:nvSpPr>
          <p:cNvPr id="21" name="Shape 18"/>
          <p:cNvSpPr/>
          <p:nvPr/>
        </p:nvSpPr>
        <p:spPr>
          <a:xfrm>
            <a:off x="7427535" y="11094363"/>
            <a:ext cx="340162" cy="15240"/>
          </a:xfrm>
          <a:prstGeom prst="roundRect">
            <a:avLst>
              <a:gd name="adj" fmla="val 312558"/>
            </a:avLst>
          </a:prstGeom>
          <a:solidFill>
            <a:srgbClr val="BFD3D8"/>
          </a:solidFill>
          <a:ln/>
        </p:spPr>
      </p:sp>
      <p:sp>
        <p:nvSpPr>
          <p:cNvPr id="22" name="Shape 19"/>
          <p:cNvSpPr/>
          <p:nvPr/>
        </p:nvSpPr>
        <p:spPr>
          <a:xfrm>
            <a:off x="7187625" y="10974467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7230130" y="10995660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3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4</a:t>
            </a:r>
            <a:endParaRPr lang="en-US" sz="1300" dirty="0"/>
          </a:p>
        </p:txBody>
      </p:sp>
      <p:sp>
        <p:nvSpPr>
          <p:cNvPr id="24" name="Text 21"/>
          <p:cNvSpPr/>
          <p:nvPr/>
        </p:nvSpPr>
        <p:spPr>
          <a:xfrm>
            <a:off x="7882176" y="11013400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IDM-VTON (2024)</a:t>
            </a:r>
            <a:endParaRPr lang="en-US" sz="1100" dirty="0"/>
          </a:p>
        </p:txBody>
      </p:sp>
      <p:sp>
        <p:nvSpPr>
          <p:cNvPr id="25" name="Text 22"/>
          <p:cNvSpPr/>
          <p:nvPr/>
        </p:nvSpPr>
        <p:spPr>
          <a:xfrm>
            <a:off x="7882176" y="11258550"/>
            <a:ext cx="6351389" cy="170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Sử dụng mô hình diffusion hai luồng cho hình ảnh thực tế hơn.</a:t>
            </a:r>
            <a:endParaRPr lang="en-US" sz="850" dirty="0"/>
          </a:p>
        </p:txBody>
      </p:sp>
      <p:sp>
        <p:nvSpPr>
          <p:cNvPr id="26" name="Shape 23"/>
          <p:cNvSpPr/>
          <p:nvPr/>
        </p:nvSpPr>
        <p:spPr>
          <a:xfrm>
            <a:off x="6862703" y="11680865"/>
            <a:ext cx="340162" cy="15240"/>
          </a:xfrm>
          <a:prstGeom prst="roundRect">
            <a:avLst>
              <a:gd name="adj" fmla="val 312558"/>
            </a:avLst>
          </a:prstGeom>
          <a:solidFill>
            <a:srgbClr val="BFD3D8"/>
          </a:solidFill>
          <a:ln/>
        </p:spPr>
      </p:sp>
      <p:sp>
        <p:nvSpPr>
          <p:cNvPr id="27" name="Shape 24"/>
          <p:cNvSpPr/>
          <p:nvPr/>
        </p:nvSpPr>
        <p:spPr>
          <a:xfrm>
            <a:off x="7187625" y="11560969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28" name="Text 25"/>
          <p:cNvSpPr/>
          <p:nvPr/>
        </p:nvSpPr>
        <p:spPr>
          <a:xfrm>
            <a:off x="7230130" y="11582162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3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5</a:t>
            </a:r>
            <a:endParaRPr lang="en-US" sz="1300" dirty="0"/>
          </a:p>
        </p:txBody>
      </p:sp>
      <p:sp>
        <p:nvSpPr>
          <p:cNvPr id="29" name="Text 26"/>
          <p:cNvSpPr/>
          <p:nvPr/>
        </p:nvSpPr>
        <p:spPr>
          <a:xfrm>
            <a:off x="5330666" y="1159990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MC-VTON (2025)</a:t>
            </a:r>
            <a:endParaRPr lang="en-US" sz="1100" dirty="0"/>
          </a:p>
        </p:txBody>
      </p:sp>
      <p:sp>
        <p:nvSpPr>
          <p:cNvPr id="30" name="Text 27"/>
          <p:cNvSpPr/>
          <p:nvPr/>
        </p:nvSpPr>
        <p:spPr>
          <a:xfrm>
            <a:off x="396835" y="11845052"/>
            <a:ext cx="6351389" cy="170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0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Mô hình khuếch đại mới nhất với diffusion transformer, hiệu quả cao.</a:t>
            </a:r>
            <a:endParaRPr lang="en-US" sz="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4217" y="317659"/>
            <a:ext cx="4317206" cy="360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Công Nghệ Backend &amp; Kiến Trúc</a:t>
            </a:r>
            <a:endParaRPr lang="en-US" sz="2800" b="1" dirty="0"/>
          </a:p>
        </p:txBody>
      </p:sp>
      <p:sp>
        <p:nvSpPr>
          <p:cNvPr id="3" name="Text 1"/>
          <p:cNvSpPr/>
          <p:nvPr/>
        </p:nvSpPr>
        <p:spPr>
          <a:xfrm>
            <a:off x="404217" y="967264"/>
            <a:ext cx="1732598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b="1" i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.NET Core</a:t>
            </a:r>
            <a:endParaRPr lang="en-US" sz="1400" b="1" i="1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217" y="1313617"/>
            <a:ext cx="6027420" cy="32994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04217" y="4742974"/>
            <a:ext cx="6770132" cy="173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Nền tảng đa nền tảng, hiệu suất cao, hỗ trợ kiến trúc hiện đại và Dependency Injection.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04217" y="5031700"/>
            <a:ext cx="1806297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b="1" i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Entity Framework Core</a:t>
            </a:r>
            <a:endParaRPr lang="en-US" sz="1600" b="1" i="1" dirty="0"/>
          </a:p>
        </p:txBody>
      </p:sp>
      <p:sp>
        <p:nvSpPr>
          <p:cNvPr id="7" name="Text 4"/>
          <p:cNvSpPr/>
          <p:nvPr/>
        </p:nvSpPr>
        <p:spPr>
          <a:xfrm>
            <a:off x="404217" y="5477021"/>
            <a:ext cx="6770132" cy="173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ORM nhẹ, làm việc với CSDL qua đối tượng, hỗ </a:t>
            </a:r>
            <a:r>
              <a:rPr lang="en-US" sz="24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trợ Migrations</a:t>
            </a:r>
            <a:br>
              <a:rPr lang="en-US" sz="24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4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br>
              <a:rPr lang="en-US" sz="24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4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và </a:t>
            </a:r>
            <a:r>
              <a:rPr lang="en-US" sz="2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LINQ mạnh mẽ.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531120" y="392558"/>
            <a:ext cx="1732598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MediatR</a:t>
            </a:r>
            <a:endParaRPr lang="en-US" sz="1400" b="1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3671" y="792437"/>
            <a:ext cx="4782344" cy="168267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63671" y="2456974"/>
            <a:ext cx="6770132" cy="173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Thư viện thực hiện CQRS, giảm phụ thuộc giữa các lớp, hỗ trợ Pipeline Behaviors.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7463671" y="2745700"/>
            <a:ext cx="1732598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b="1" i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Clean Architecture</a:t>
            </a:r>
            <a:endParaRPr lang="en-US" sz="1400" b="1" i="1" dirty="0"/>
          </a:p>
        </p:txBody>
      </p:sp>
      <p:sp>
        <p:nvSpPr>
          <p:cNvPr id="13" name="Text 8"/>
          <p:cNvSpPr/>
          <p:nvPr/>
        </p:nvSpPr>
        <p:spPr>
          <a:xfrm>
            <a:off x="7463671" y="9992082"/>
            <a:ext cx="6770132" cy="173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9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Phân chia ứng dụng thành các tầng rõ ràng (Presentation, Application, Domain, Infrastructure) giúp dễ bảo trì và mở rộng.</a:t>
            </a:r>
            <a:endParaRPr lang="en-US" sz="9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3EA4E83-E489-F532-6C8A-F5AC781E4A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4476" y="4613077"/>
            <a:ext cx="5207635" cy="31953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6370" y="382191"/>
            <a:ext cx="5369004" cy="434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RESTful API &amp; Công Cụ Phát Triển</a:t>
            </a:r>
            <a:endParaRPr lang="en-US" sz="2700" b="1" dirty="0"/>
          </a:p>
        </p:txBody>
      </p:sp>
      <p:sp>
        <p:nvSpPr>
          <p:cNvPr id="3" name="Text 1"/>
          <p:cNvSpPr/>
          <p:nvPr/>
        </p:nvSpPr>
        <p:spPr>
          <a:xfrm>
            <a:off x="486370" y="1163717"/>
            <a:ext cx="2084665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b="1" i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RESTful API</a:t>
            </a:r>
            <a:endParaRPr lang="en-US" sz="1400" b="1" i="1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70" y="1580555"/>
            <a:ext cx="6659285" cy="348495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86370" y="5221843"/>
            <a:ext cx="6659285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Phương thức giao tiếp giữa các hệ thống phần mềm, tuân theo nguyên tắc REST, sử </a:t>
            </a:r>
            <a:r>
              <a:rPr lang="en-US" sz="14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dụng </a:t>
            </a:r>
            <a:br>
              <a:rPr lang="en-US" sz="14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140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HTTP </a:t>
            </a: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và JSON.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486370" y="5959715"/>
            <a:ext cx="6659285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4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Ưu điểm:</a:t>
            </a: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Đơn giản, dễ tích hợp, không trạng thái, tương thích cao.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486369" y="6440686"/>
            <a:ext cx="6659285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4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Nhược điểm:</a:t>
            </a: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Không phù hợp ứng dụng thời gian thực, kém hiệu quả với dữ liệu lớn.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7732695" y="1033462"/>
            <a:ext cx="2084665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b="1" i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Swagger &amp; Postman</a:t>
            </a:r>
            <a:endParaRPr lang="en-US" sz="1400" b="1" i="1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0306" y="1424226"/>
            <a:ext cx="5612387" cy="561238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920306" y="7222408"/>
            <a:ext cx="6659285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Swagger:</a:t>
            </a: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Mô tả, tiêu chuẩn hóa và trực quan hóa API, tự động sinh tài liệu.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7920305" y="7540150"/>
            <a:ext cx="6659285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Postman:</a:t>
            </a: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Gửi yêu cầu HTTP đến API, kiểm thử và gỡ lỗi với giao diện trực quan.</a:t>
            </a:r>
            <a:endParaRPr lang="en-US" sz="1400" dirty="0"/>
          </a:p>
        </p:txBody>
      </p:sp>
      <p:sp>
        <p:nvSpPr>
          <p:cNvPr id="12" name="Text 8"/>
          <p:cNvSpPr/>
          <p:nvPr/>
        </p:nvSpPr>
        <p:spPr>
          <a:xfrm>
            <a:off x="7492365" y="9062918"/>
            <a:ext cx="6659285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Hai công cụ này bổ trợ lẫn nhau, nâng cao độ tin cậy và khả năng bảo trì hệ thống.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656627-057C-5168-D035-560675B66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6875582-1D77-7EE2-F389-658985C64BC9}"/>
              </a:ext>
            </a:extLst>
          </p:cNvPr>
          <p:cNvSpPr/>
          <p:nvPr/>
        </p:nvSpPr>
        <p:spPr>
          <a:xfrm>
            <a:off x="516536" y="514035"/>
            <a:ext cx="4919067" cy="614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Mô hình ERD</a:t>
            </a:r>
            <a:endParaRPr lang="en-US" sz="385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58FEBA-F28A-2CEA-7847-C42AAB76E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9" y="1128993"/>
            <a:ext cx="14533581" cy="697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82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F022E8-A70C-130F-38CC-478180A22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0ECD452-9E3F-D4F7-89C7-F770A6C6F199}"/>
              </a:ext>
            </a:extLst>
          </p:cNvPr>
          <p:cNvSpPr/>
          <p:nvPr/>
        </p:nvSpPr>
        <p:spPr>
          <a:xfrm>
            <a:off x="516536" y="514035"/>
            <a:ext cx="4919067" cy="614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>
                <a:solidFill>
                  <a:srgbClr val="2E3C4E"/>
                </a:solidFill>
                <a:latin typeface="Host Grotesk Medium" pitchFamily="34" charset="0"/>
              </a:rPr>
              <a:t>Sơ đồ Usecase</a:t>
            </a:r>
            <a:endParaRPr lang="en-US" sz="385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925EBB-59AE-829E-3BA7-558848BA68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3" t="9978" r="17844" b="8266"/>
          <a:stretch>
            <a:fillRect/>
          </a:stretch>
        </p:blipFill>
        <p:spPr bwMode="auto">
          <a:xfrm>
            <a:off x="602243" y="1043491"/>
            <a:ext cx="5919739" cy="327570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02BAD8-AC64-B3C0-A3B5-B71E0D377D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2952" y="1043492"/>
            <a:ext cx="5715205" cy="32757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751A45-DE09-FB9C-671E-756E74FBF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4840" y="4538008"/>
            <a:ext cx="5760720" cy="337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20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6536" y="514035"/>
            <a:ext cx="4919067" cy="614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Mô Tả Hệ Thống</a:t>
            </a:r>
            <a:endParaRPr lang="en-US" sz="3850" b="1" dirty="0"/>
          </a:p>
        </p:txBody>
      </p:sp>
      <p:sp>
        <p:nvSpPr>
          <p:cNvPr id="4" name="Text 1"/>
          <p:cNvSpPr/>
          <p:nvPr/>
        </p:nvSpPr>
        <p:spPr>
          <a:xfrm>
            <a:off x="516536" y="1424030"/>
            <a:ext cx="7766685" cy="590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Công ty mở rộng kinh doanh thời trang sang website, tích hợp AI thử đồ ảo để nâng cao trải nghiệm mua sắm trực tuyến.</a:t>
            </a:r>
            <a:endParaRPr lang="en-US" sz="15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4A4609-F8D3-CC56-8028-E2B82742E22E}"/>
              </a:ext>
            </a:extLst>
          </p:cNvPr>
          <p:cNvGrpSpPr/>
          <p:nvPr/>
        </p:nvGrpSpPr>
        <p:grpSpPr>
          <a:xfrm>
            <a:off x="516536" y="2235679"/>
            <a:ext cx="8423069" cy="2243019"/>
            <a:chOff x="516536" y="2235679"/>
            <a:chExt cx="8423069" cy="2243019"/>
          </a:xfrm>
        </p:grpSpPr>
        <p:sp>
          <p:nvSpPr>
            <p:cNvPr id="5" name="Shape 2"/>
            <p:cNvSpPr/>
            <p:nvPr/>
          </p:nvSpPr>
          <p:spPr>
            <a:xfrm>
              <a:off x="516536" y="2235679"/>
              <a:ext cx="8423069" cy="2243019"/>
            </a:xfrm>
            <a:prstGeom prst="roundRect">
              <a:avLst>
                <a:gd name="adj" fmla="val 4313"/>
              </a:avLst>
            </a:prstGeom>
            <a:solidFill>
              <a:srgbClr val="D9EDF2"/>
            </a:solidFill>
            <a:ln w="7620">
              <a:solidFill>
                <a:srgbClr val="C7E0E7"/>
              </a:solidFill>
              <a:prstDash val="solid"/>
            </a:ln>
          </p:spPr>
        </p:sp>
        <p:sp>
          <p:nvSpPr>
            <p:cNvPr id="6" name="Shape 3"/>
            <p:cNvSpPr/>
            <p:nvPr/>
          </p:nvSpPr>
          <p:spPr>
            <a:xfrm>
              <a:off x="720847" y="2439990"/>
              <a:ext cx="590193" cy="590193"/>
            </a:xfrm>
            <a:prstGeom prst="roundRect">
              <a:avLst>
                <a:gd name="adj" fmla="val 15491688"/>
              </a:avLst>
            </a:prstGeom>
            <a:solidFill>
              <a:srgbClr val="C7E0E7"/>
            </a:solidFill>
            <a:ln/>
          </p:spPr>
        </p:sp>
        <p:pic>
          <p:nvPicPr>
            <p:cNvPr id="7" name="Image 1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3129" y="2569054"/>
              <a:ext cx="265628" cy="331946"/>
            </a:xfrm>
            <a:prstGeom prst="rect">
              <a:avLst/>
            </a:prstGeom>
          </p:spPr>
        </p:pic>
        <p:sp>
          <p:nvSpPr>
            <p:cNvPr id="8" name="Text 4"/>
            <p:cNvSpPr/>
            <p:nvPr/>
          </p:nvSpPr>
          <p:spPr>
            <a:xfrm>
              <a:off x="720847" y="3226874"/>
              <a:ext cx="2459474" cy="30741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400"/>
                </a:lnSpc>
                <a:buNone/>
              </a:pPr>
              <a:r>
                <a:rPr lang="en-US" sz="1900" dirty="0">
                  <a:solidFill>
                    <a:srgbClr val="384653"/>
                  </a:solidFill>
                  <a:latin typeface="Host Grotesk Medium" pitchFamily="34" charset="0"/>
                  <a:ea typeface="Host Grotesk Medium" pitchFamily="34" charset="-122"/>
                  <a:cs typeface="Host Grotesk Medium" pitchFamily="34" charset="-120"/>
                </a:rPr>
                <a:t>Người Dùng</a:t>
              </a:r>
              <a:endParaRPr lang="en-US" sz="1900" dirty="0"/>
            </a:p>
          </p:txBody>
        </p:sp>
        <p:sp>
          <p:nvSpPr>
            <p:cNvPr id="9" name="Text 5"/>
            <p:cNvSpPr/>
            <p:nvPr/>
          </p:nvSpPr>
          <p:spPr>
            <a:xfrm>
              <a:off x="720847" y="3652285"/>
              <a:ext cx="7358063" cy="29515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1500">
                  <a:solidFill>
                    <a:srgbClr val="384653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Đăng nhập, tìm </a:t>
              </a:r>
              <a:r>
                <a:rPr lang="en-US" sz="1500" dirty="0">
                  <a:solidFill>
                    <a:srgbClr val="384653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kiếm, lựa chọn, mua sắm sản phẩm, sử dụng thử đồ ảo và theo dõi đơn hàng.</a:t>
              </a:r>
              <a:endParaRPr lang="en-US" sz="150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BED0D30-D895-6FE0-C8D7-8A5E9D827692}"/>
              </a:ext>
            </a:extLst>
          </p:cNvPr>
          <p:cNvGrpSpPr/>
          <p:nvPr/>
        </p:nvGrpSpPr>
        <p:grpSpPr>
          <a:xfrm>
            <a:off x="516536" y="4789689"/>
            <a:ext cx="8423070" cy="2211229"/>
            <a:chOff x="516535" y="5788918"/>
            <a:chExt cx="8423070" cy="2211229"/>
          </a:xfrm>
        </p:grpSpPr>
        <p:sp>
          <p:nvSpPr>
            <p:cNvPr id="10" name="Shape 6"/>
            <p:cNvSpPr/>
            <p:nvPr/>
          </p:nvSpPr>
          <p:spPr>
            <a:xfrm>
              <a:off x="516535" y="5788918"/>
              <a:ext cx="8423070" cy="2211229"/>
            </a:xfrm>
            <a:prstGeom prst="roundRect">
              <a:avLst>
                <a:gd name="adj" fmla="val 3737"/>
              </a:avLst>
            </a:prstGeom>
            <a:solidFill>
              <a:srgbClr val="D9EDF2"/>
            </a:solidFill>
            <a:ln w="7620">
              <a:solidFill>
                <a:srgbClr val="C7E0E7"/>
              </a:solidFill>
              <a:prstDash val="solid"/>
            </a:ln>
          </p:spPr>
        </p:sp>
        <p:sp>
          <p:nvSpPr>
            <p:cNvPr id="11" name="Shape 7"/>
            <p:cNvSpPr/>
            <p:nvPr/>
          </p:nvSpPr>
          <p:spPr>
            <a:xfrm>
              <a:off x="720846" y="5993229"/>
              <a:ext cx="590193" cy="590193"/>
            </a:xfrm>
            <a:prstGeom prst="roundRect">
              <a:avLst>
                <a:gd name="adj" fmla="val 15491688"/>
              </a:avLst>
            </a:prstGeom>
            <a:solidFill>
              <a:srgbClr val="C7E0E7"/>
            </a:solidFill>
            <a:ln/>
          </p:spPr>
        </p:sp>
        <p:pic>
          <p:nvPicPr>
            <p:cNvPr id="12" name="Image 2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3128" y="6122293"/>
              <a:ext cx="265628" cy="331946"/>
            </a:xfrm>
            <a:prstGeom prst="rect">
              <a:avLst/>
            </a:prstGeom>
          </p:spPr>
        </p:pic>
        <p:sp>
          <p:nvSpPr>
            <p:cNvPr id="13" name="Text 8"/>
            <p:cNvSpPr/>
            <p:nvPr/>
          </p:nvSpPr>
          <p:spPr>
            <a:xfrm>
              <a:off x="720846" y="6780113"/>
              <a:ext cx="2459474" cy="30741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400"/>
                </a:lnSpc>
                <a:buNone/>
              </a:pPr>
              <a:r>
                <a:rPr lang="en-US" sz="1900" dirty="0">
                  <a:solidFill>
                    <a:srgbClr val="384653"/>
                  </a:solidFill>
                  <a:latin typeface="Host Grotesk Medium" pitchFamily="34" charset="0"/>
                  <a:ea typeface="Host Grotesk Medium" pitchFamily="34" charset="-122"/>
                  <a:cs typeface="Host Grotesk Medium" pitchFamily="34" charset="-120"/>
                </a:rPr>
                <a:t>Bộ Phận Quản Trị</a:t>
              </a:r>
              <a:endParaRPr lang="en-US" sz="1900" dirty="0"/>
            </a:p>
          </p:txBody>
        </p:sp>
        <p:sp>
          <p:nvSpPr>
            <p:cNvPr id="14" name="Text 9"/>
            <p:cNvSpPr/>
            <p:nvPr/>
          </p:nvSpPr>
          <p:spPr>
            <a:xfrm>
              <a:off x="720846" y="7205524"/>
              <a:ext cx="7358063" cy="59031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1500" dirty="0">
                  <a:solidFill>
                    <a:srgbClr val="384653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Quản lý sản phẩm, duyệt đơn hàng, xử lý yêu cầu hỗ trợ, đảm bảo thông tin chính xác.</a:t>
              </a:r>
              <a:endParaRPr lang="en-US" sz="1500" dirty="0"/>
            </a:p>
          </p:txBody>
        </p:sp>
      </p:grpSp>
      <p:sp>
        <p:nvSpPr>
          <p:cNvPr id="15" name="Text 10"/>
          <p:cNvSpPr/>
          <p:nvPr/>
        </p:nvSpPr>
        <p:spPr>
          <a:xfrm>
            <a:off x="9348058" y="1428050"/>
            <a:ext cx="4959443" cy="313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Hệ thống được xây dựng theo kiến trúc ba lớp: React JS (frontend), ASP.NET Core Web API (backend), và Microsoft SQL Server (database).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1132</Words>
  <Application>Microsoft Office PowerPoint</Application>
  <PresentationFormat>Custom</PresentationFormat>
  <Paragraphs>111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Helvetica</vt:lpstr>
      <vt:lpstr>Arial</vt:lpstr>
      <vt:lpstr>Times New Roman</vt:lpstr>
      <vt:lpstr>Host Grotesk Medium</vt:lpstr>
      <vt:lpstr>Montserrat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Tới Văn</cp:lastModifiedBy>
  <cp:revision>6</cp:revision>
  <dcterms:created xsi:type="dcterms:W3CDTF">2025-08-25T10:11:38Z</dcterms:created>
  <dcterms:modified xsi:type="dcterms:W3CDTF">2025-09-02T08:41:11Z</dcterms:modified>
</cp:coreProperties>
</file>